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0" r:id="rId4"/>
    <p:sldId id="262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896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DA0D-8E57-46C2-E178-6AD9865C4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F591B-0976-8951-F31D-F31E899CE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378D1-CD44-B0B1-C90B-8B64778F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3440-B985-4D7E-BFB4-EE438BA2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B1EA2-1AD3-2011-C451-2AB49A16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B56D-5B1F-7E3D-C437-C93A7D12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04D3-387F-5E9D-C6F7-4F54B212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206C7-3F14-27E3-5C18-1C894DD4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6E0E-6A1B-281A-1226-8053A8E7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F1181-3A00-71B2-CDD4-EF3F07970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48543-8003-0B80-4FED-DCF9D5EB0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64434-9146-619A-DE76-1690644F0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FE21-8BE5-CEE1-4BC0-4AD3A65F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0AA6B-3896-04B3-9184-A9693723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DBBF9-622B-87E5-E188-785EE89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BA119-833C-8982-C410-DC26175D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A0CF-6D9A-2981-C2C6-A7FCAB83A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9A39F-CCEA-939D-442F-951EBC7C1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24D64-5D77-B876-B041-0FAC2D2C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8241A-2027-890A-2ED3-7AD29B7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2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4815-6DB6-649C-6CD7-FC4924984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FB43C-8CAB-6CE0-91D4-36EF8758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C7EE8-0717-BBF6-730F-0E29824B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3A-5DC7-8EB7-7744-4B65F7DE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E4DE1-E03C-618D-75E7-7D8C340CF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0045-F311-80F2-BA74-9985E737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DFBD4-8D06-68BD-9764-6AD3BD643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63822-23BD-5793-11FA-33CC1684D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FD3AE-A57C-19AA-CEBA-F0A03EC51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479AF-2135-929B-D647-32B5D1BE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BC1DB-2159-26A4-70B6-16666A60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6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86CB-249A-49C7-125A-605512A38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8EA83-68C2-A64F-69B4-FB09786D8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0D736-000E-6593-56B5-400FFEBB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A93A1-8C89-583B-82BB-2BEAC6C4E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953CC-2A46-7FCB-F6F8-965CB469A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4C6D4-3C74-E19A-2F7F-BA90763B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119A-9BCA-113C-AA7A-33EDD31C9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A4CFA-0FBF-8BE6-CC11-F130F38C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1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C005-06A4-1A38-58C0-D0AA78FE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3FEF47-B5E7-9C91-E260-46B879A9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F6297-80DE-EC1C-784F-F3584FD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F83ED-4F85-EB42-370D-31F33629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5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693E4-44C8-DA58-BB65-C9011AD1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A1604-F5F1-4873-B714-C37CF174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9A8B0-8043-51EF-B3EF-2502C52A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01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3043-F48D-2898-2079-1A3833847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16CCA-E719-C7B0-DD2A-8581CFA89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8DF3A-BE81-CE82-A3B4-E415A1FC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0FACF-E402-CEEB-2D6C-B7D0E971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4ABB6-DFC7-B353-C97E-3CAEB3AF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F63C-21BF-D1FD-1357-71799A62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2221-3CC1-EAE6-3D65-A8D853A6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3C264-379D-5486-A1CA-10D2EB798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BE770-C3A5-FA85-C3B8-2526D72C2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925CD-C09F-D44F-A811-F2700A6A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7831B-117B-6F1E-2F7A-7005D25D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06A39-C7DA-E7B6-EBE2-891CF86A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DEEE8-A2B7-D2B1-C65F-A224FFB6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D4F60-DAED-47B2-48AD-7FDABD3C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AE906-5DCA-444B-DB9B-E40DA5547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E6011-E8F0-409C-BC38-BA90762E7D71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198A2-15EA-9D3C-9BDA-890EC5DA0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6AA3D-EE39-DC9A-8DC3-67176E921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9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dulRehman-Fayyaz/Spiral-Simul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D128A1-5D21-172F-8F0F-3C5A4C93D5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261431" y="-1419541"/>
            <a:ext cx="12714861" cy="95361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6F4992-ADA1-DE54-BAB1-7B4D1D9D9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Curling Spiral (Outer Spine)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3BD30-E6EE-0A89-4E33-96DD95349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Tasks summary</a:t>
            </a:r>
            <a:br>
              <a:rPr lang="en-US" dirty="0"/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2885990-BEA4-CDB5-5354-9C8F9E06CAA1}"/>
              </a:ext>
            </a:extLst>
          </p:cNvPr>
          <p:cNvSpPr txBox="1">
            <a:spLocks/>
          </p:cNvSpPr>
          <p:nvPr/>
        </p:nvSpPr>
        <p:spPr>
          <a:xfrm>
            <a:off x="9272603" y="6566175"/>
            <a:ext cx="3749505" cy="4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Project folder on </a:t>
            </a:r>
            <a:r>
              <a:rPr lang="en-US" sz="1600" dirty="0">
                <a:hlinkClick r:id="rId3"/>
              </a:rPr>
              <a:t>Github</a:t>
            </a:r>
            <a:r>
              <a:rPr lang="en-US" sz="1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4136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418C-7CC7-C75F-72B9-4CABFC535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-Node Triangle without Rotational DOF">
            <a:extLst>
              <a:ext uri="{FF2B5EF4-FFF2-40B4-BE49-F238E27FC236}">
                <a16:creationId xmlns:a16="http://schemas.microsoft.com/office/drawing/2014/main" id="{97477E71-3A24-27D0-FCF9-85D25A973E71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" t="2782" r="-830" b="50598"/>
          <a:stretch>
            <a:fillRect/>
          </a:stretch>
        </p:blipFill>
        <p:spPr bwMode="auto">
          <a:xfrm rot="20273619">
            <a:off x="6440304" y="2821934"/>
            <a:ext cx="5256212" cy="228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DC83BF-6989-2B76-2163-2D20B02C2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Geometric Definition &amp; Parametric Requirements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478AB-D899-7ABD-6E4C-BC21FD7D1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Calculated 5 DOF by subtracting translational and rotational constraints from the total coordinate set (8 - 3 = 5).</a:t>
            </a:r>
          </a:p>
          <a:p>
            <a:pPr algn="just"/>
            <a:r>
              <a:rPr lang="en-US" sz="2000" dirty="0"/>
              <a:t>Triangulation Method: Verified the result by decomposing the geometry into two adjacent triangles (3 + 2 parameters).</a:t>
            </a:r>
          </a:p>
          <a:p>
            <a:pPr algn="just"/>
            <a:r>
              <a:rPr lang="en-US" sz="2000" dirty="0"/>
              <a:t>The shape is fully defined by specific combinations of the 5 DOF, such as: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4 Sides and 1 Angle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3 Sides and 2 Angles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2 Adjacent Sides and 3 Angles</a:t>
            </a:r>
          </a:p>
        </p:txBody>
      </p:sp>
    </p:spTree>
    <p:extLst>
      <p:ext uri="{BB962C8B-B14F-4D97-AF65-F5344CB8AC3E}">
        <p14:creationId xmlns:p14="http://schemas.microsoft.com/office/powerpoint/2010/main" val="226805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49833-268B-1C8C-3A10-9E6E9962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Logic (Focus on parameters)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FB3B-C385-8159-14A2-EC74C9A7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DOF Reduction: </a:t>
            </a:r>
            <a:r>
              <a:rPr lang="en-US" sz="2000" dirty="0"/>
              <a:t>Simplified the available 5 degrees of freedom by fixing internal angles and applying a strict geometric reduction ratio.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Geometric Consistency: </a:t>
            </a:r>
            <a:r>
              <a:rPr lang="en-US" sz="2000" dirty="0"/>
              <a:t>Achieved a self-similar logarithmic spiral by maintaining constant internal angles (alpha, beta = 80.41deg) while scaling dimensions from 50mm down to 11.88mm.</a:t>
            </a:r>
          </a:p>
        </p:txBody>
      </p:sp>
      <p:graphicFrame>
        <p:nvGraphicFramePr>
          <p:cNvPr id="8" name="Picture Placeholder 7">
            <a:extLst>
              <a:ext uri="{FF2B5EF4-FFF2-40B4-BE49-F238E27FC236}">
                <a16:creationId xmlns:a16="http://schemas.microsoft.com/office/drawing/2014/main" id="{B456D4C3-6B79-085F-EB42-DDA3B09AD1D8}"/>
              </a:ext>
            </a:extLst>
          </p:cNvPr>
          <p:cNvGraphicFramePr>
            <a:graphicFrameLocks noGrp="1" noChangeAspect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852864165"/>
              </p:ext>
            </p:extLst>
          </p:nvPr>
        </p:nvGraphicFramePr>
        <p:xfrm>
          <a:off x="6150878" y="85166"/>
          <a:ext cx="4725846" cy="6687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3777810" imgH="5346612" progId="Acrobat.Document.DC">
                  <p:embed/>
                </p:oleObj>
              </mc:Choice>
              <mc:Fallback>
                <p:oleObj name="Acrobat Document" r:id="rId2" imgW="3777810" imgH="5346612" progId="Acrobat.Document.DC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456D4C3-6B79-085F-EB42-DDA3B09AD1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50878" y="85166"/>
                        <a:ext cx="4725846" cy="66876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344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D76D-2BB3-DB62-137A-34526F95F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F2DCA-CBA0-853F-10E9-04ABB360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assembly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C9A7-A16B-019F-2056-9E8DA54BD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CAD Implementation: </a:t>
            </a:r>
            <a:r>
              <a:rPr lang="en-US" sz="2000" dirty="0"/>
              <a:t>Modeled the calculated geometry in SolidWorks, extruding each quadrilateral segment to a uniform thickness of 2mm.</a:t>
            </a:r>
          </a:p>
          <a:p>
            <a:pPr algn="just"/>
            <a:r>
              <a:rPr lang="en-US" sz="2000" dirty="0"/>
              <a:t>Constructed the primary chain by joining six quadrilaterals at their common edges to establish the base structure.</a:t>
            </a:r>
          </a:p>
          <a:p>
            <a:pPr algn="just"/>
            <a:r>
              <a:rPr lang="en-US" sz="2000" b="1" dirty="0"/>
              <a:t>Symmetric Integration: </a:t>
            </a:r>
            <a:r>
              <a:rPr lang="en-US" sz="2000" dirty="0"/>
              <a:t>Completed the profile by assembling a mirrored copy, replicating the motion dynamics of the </a:t>
            </a:r>
            <a:r>
              <a:rPr lang="en-US" sz="2000" i="1" dirty="0"/>
              <a:t>John Edmark Curling Spiral (Outer Spine)</a:t>
            </a:r>
            <a:r>
              <a:rPr lang="en-US" sz="2000" dirty="0"/>
              <a:t> framework.</a:t>
            </a:r>
          </a:p>
          <a:p>
            <a:pPr algn="just"/>
            <a:r>
              <a:rPr lang="en-US" sz="2000" dirty="0"/>
              <a:t>.</a:t>
            </a:r>
          </a:p>
        </p:txBody>
      </p:sp>
      <p:pic>
        <p:nvPicPr>
          <p:cNvPr id="6" name="Curling Spiral (Outer Spine)_Assem">
            <a:hlinkClick r:id="" action="ppaction://media"/>
            <a:extLst>
              <a:ext uri="{FF2B5EF4-FFF2-40B4-BE49-F238E27FC236}">
                <a16:creationId xmlns:a16="http://schemas.microsoft.com/office/drawing/2014/main" id="{AF0FD199-A0FC-1524-D996-7E5C86978A18}"/>
              </a:ext>
            </a:extLst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4269" r="14269"/>
          <a:stretch>
            <a:fillRect/>
          </a:stretch>
        </p:blipFill>
        <p:spPr>
          <a:xfrm>
            <a:off x="6266690" y="1243583"/>
            <a:ext cx="5690294" cy="449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7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5FCFB-3F1E-3EF8-03DA-0A8BFE87E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8432-0CB1-0C9C-6C6E-00F721F1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392762" cy="1298448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SpiRobs</a:t>
            </a:r>
            <a:r>
              <a:rPr lang="en-US" dirty="0"/>
              <a:t>: Logarithmic spiral-shaped robots</a:t>
            </a:r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2242DFE-47C8-D31C-CE53-6563D53329B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839789" y="2445345"/>
            <a:ext cx="5256212" cy="3035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mechanism’s profile follows the polar equation</a:t>
            </a:r>
          </a:p>
          <a:p>
            <a:pPr algn="ctr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b="1" dirty="0"/>
              <a:t>r </a:t>
            </a:r>
            <a:r>
              <a:rPr lang="en-US" dirty="0"/>
              <a:t>= </a:t>
            </a:r>
            <a:r>
              <a:rPr lang="en-US" dirty="0" err="1"/>
              <a:t>a.e</a:t>
            </a:r>
            <a:r>
              <a:rPr lang="en-US" b="1" baseline="30000" dirty="0"/>
              <a:t>(</a:t>
            </a:r>
            <a:r>
              <a:rPr lang="en-US" b="1" baseline="30000" dirty="0" err="1"/>
              <a:t>b.θ</a:t>
            </a:r>
            <a:r>
              <a:rPr lang="en-US" b="1" baseline="30000" dirty="0"/>
              <a:t>)</a:t>
            </a:r>
          </a:p>
          <a:p>
            <a:pPr algn="ctr"/>
            <a:endParaRPr lang="en-US" dirty="0"/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/>
              <a:t>Scale Factor (a): Defines the initial geometric size, correlating directly to the first quadrilateral dimension (50mm).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Expansion </a:t>
            </a:r>
            <a:r>
              <a:rPr lang="en-US" altLang="en-US" sz="1800" dirty="0"/>
              <a:t>(b): A constant parameter that dictates the rate of expansion and the "tightness" of the spiral wrap.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CA7A262-0ED8-37F7-BFBB-BB0984E0C8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370" t="435" r="4488" b="2300"/>
          <a:stretch>
            <a:fillRect/>
          </a:stretch>
        </p:blipFill>
        <p:spPr>
          <a:xfrm>
            <a:off x="6465177" y="1118521"/>
            <a:ext cx="4669536" cy="4620958"/>
          </a:xfrm>
        </p:spPr>
      </p:pic>
    </p:spTree>
    <p:extLst>
      <p:ext uri="{BB962C8B-B14F-4D97-AF65-F5344CB8AC3E}">
        <p14:creationId xmlns:p14="http://schemas.microsoft.com/office/powerpoint/2010/main" val="383185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19D01DF-46F9-3E17-AB61-7F64B5D73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8616-6348-5388-E9F9-51CA701B8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Material Parameter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7B456-824C-4D82-7477-F77F2EC24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Type:</a:t>
            </a:r>
          </a:p>
          <a:p>
            <a:pPr algn="just"/>
            <a:r>
              <a:rPr lang="en-US" sz="2000" dirty="0" err="1"/>
              <a:t>Emodulus</a:t>
            </a:r>
            <a:endParaRPr lang="en-US" sz="2000" dirty="0"/>
          </a:p>
          <a:p>
            <a:pPr algn="just"/>
            <a:r>
              <a:rPr lang="en-US" sz="2000"/>
              <a:t>Viscosity</a:t>
            </a:r>
          </a:p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FA954C-B0CB-2A65-F6F2-81BC95D9EC4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11940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04236FE-1D37-3F7B-0EF1-595744FB0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FDAB9-3683-1DEE-693B-9472565D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Abaqus instance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52DE6-104A-52D8-1867-BCE5FED79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176F05-0F5E-28F4-67D4-67B4C539126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839947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297</Words>
  <Application>Microsoft Office PowerPoint</Application>
  <PresentationFormat>Widescreen</PresentationFormat>
  <Paragraphs>30</Paragraphs>
  <Slides>7</Slides>
  <Notes>0</Notes>
  <HiddenSlides>2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Adobe Acrobat Document</vt:lpstr>
      <vt:lpstr>Curling Spiral (Outer Spine)</vt:lpstr>
      <vt:lpstr> Geometric Definition &amp; Parametric Requirements</vt:lpstr>
      <vt:lpstr>Design Logic (Focus on parameters)</vt:lpstr>
      <vt:lpstr>Design assembly</vt:lpstr>
      <vt:lpstr>SpiRobs: Logarithmic spiral-shaped robots</vt:lpstr>
      <vt:lpstr> Material Parameter</vt:lpstr>
      <vt:lpstr> Abaqus instance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Abdul Rehman</dc:creator>
  <cp:lastModifiedBy>Abdul Rehman</cp:lastModifiedBy>
  <cp:revision>16</cp:revision>
  <dcterms:created xsi:type="dcterms:W3CDTF">2026-02-04T13:07:41Z</dcterms:created>
  <dcterms:modified xsi:type="dcterms:W3CDTF">2026-02-06T04:04:56Z</dcterms:modified>
</cp:coreProperties>
</file>

<file path=docProps/thumbnail.jpeg>
</file>